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3" autoAdjust="0"/>
    <p:restoredTop sz="94618" autoAdjust="0"/>
  </p:normalViewPr>
  <p:slideViewPr>
    <p:cSldViewPr>
      <p:cViewPr varScale="1">
        <p:scale>
          <a:sx n="113" d="100"/>
          <a:sy n="113" d="100"/>
        </p:scale>
        <p:origin x="20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21AD7FCB-7EFD-1542-A3F6-910506E33BB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VN"/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8D2E3612-BA00-7C46-BF2E-0271292A254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VN"/>
          </a:p>
        </p:txBody>
      </p:sp>
      <p:sp>
        <p:nvSpPr>
          <p:cNvPr id="355332" name="Rectangle 4">
            <a:extLst>
              <a:ext uri="{FF2B5EF4-FFF2-40B4-BE49-F238E27FC236}">
                <a16:creationId xmlns:a16="http://schemas.microsoft.com/office/drawing/2014/main" id="{6B2B953E-7C9B-4946-908B-ACBA8D3AF7C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>
            <a:extLst>
              <a:ext uri="{FF2B5EF4-FFF2-40B4-BE49-F238E27FC236}">
                <a16:creationId xmlns:a16="http://schemas.microsoft.com/office/drawing/2014/main" id="{60DA672C-4400-4149-BE0F-4BA08FEBFE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VN"/>
              <a:t>Click to edit Master text styles</a:t>
            </a:r>
          </a:p>
          <a:p>
            <a:pPr lvl="1"/>
            <a:r>
              <a:rPr lang="en-US" altLang="en-VN"/>
              <a:t>Second level</a:t>
            </a:r>
          </a:p>
          <a:p>
            <a:pPr lvl="2"/>
            <a:r>
              <a:rPr lang="en-US" altLang="en-VN"/>
              <a:t>Third level</a:t>
            </a:r>
          </a:p>
          <a:p>
            <a:pPr lvl="3"/>
            <a:r>
              <a:rPr lang="en-US" altLang="en-VN"/>
              <a:t>Fourth level</a:t>
            </a:r>
          </a:p>
          <a:p>
            <a:pPr lvl="4"/>
            <a:r>
              <a:rPr lang="en-US" altLang="en-VN"/>
              <a:t>Fifth level</a:t>
            </a:r>
          </a:p>
        </p:txBody>
      </p:sp>
      <p:sp>
        <p:nvSpPr>
          <p:cNvPr id="355334" name="Rectangle 6">
            <a:extLst>
              <a:ext uri="{FF2B5EF4-FFF2-40B4-BE49-F238E27FC236}">
                <a16:creationId xmlns:a16="http://schemas.microsoft.com/office/drawing/2014/main" id="{089F208A-A24D-B14D-92F7-D24A1914DF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VN"/>
          </a:p>
        </p:txBody>
      </p:sp>
      <p:sp>
        <p:nvSpPr>
          <p:cNvPr id="355335" name="Rectangle 7">
            <a:extLst>
              <a:ext uri="{FF2B5EF4-FFF2-40B4-BE49-F238E27FC236}">
                <a16:creationId xmlns:a16="http://schemas.microsoft.com/office/drawing/2014/main" id="{9B46A561-E2EF-1E49-8C97-A3BEE9AEC5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D69567-30C0-D64D-963D-0E0A1C2900CC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4C711E-A1DA-F545-8A0D-CF434762C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7C1E9B-8A83-6844-A228-F5B9A04B58E1}" type="slidenum">
              <a:rPr lang="en-US" altLang="en-VN"/>
              <a:pPr/>
              <a:t>1</a:t>
            </a:fld>
            <a:endParaRPr lang="en-US" altLang="en-VN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A3FC6F36-A4D4-C748-A35B-4CA2409998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00CD30A0-C29F-F54F-9AD7-0B4045FEC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V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879FC93-D286-004A-943E-B2FDA15945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9BA4DC-0B8E-494D-8661-4FF5C37B0B60}" type="slidenum">
              <a:rPr lang="en-US" altLang="en-VN"/>
              <a:pPr/>
              <a:t>2</a:t>
            </a:fld>
            <a:endParaRPr lang="en-US" altLang="en-VN"/>
          </a:p>
        </p:txBody>
      </p:sp>
      <p:sp>
        <p:nvSpPr>
          <p:cNvPr id="357378" name="Rectangle 2">
            <a:extLst>
              <a:ext uri="{FF2B5EF4-FFF2-40B4-BE49-F238E27FC236}">
                <a16:creationId xmlns:a16="http://schemas.microsoft.com/office/drawing/2014/main" id="{80D7B9FA-725E-4348-B72C-42002F44E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0B938944-34FA-894D-BFD4-9E15FD0D9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V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55A499-D8E6-BB43-AEC2-E1013C235E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78E97-F757-6D44-A92D-7C1AD2A5DB88}" type="slidenum">
              <a:rPr lang="en-US" altLang="en-VN"/>
              <a:pPr/>
              <a:t>3</a:t>
            </a:fld>
            <a:endParaRPr lang="en-US" altLang="en-VN"/>
          </a:p>
        </p:txBody>
      </p:sp>
      <p:sp>
        <p:nvSpPr>
          <p:cNvPr id="358402" name="Rectangle 2">
            <a:extLst>
              <a:ext uri="{FF2B5EF4-FFF2-40B4-BE49-F238E27FC236}">
                <a16:creationId xmlns:a16="http://schemas.microsoft.com/office/drawing/2014/main" id="{5F01730F-7313-AC45-84A9-772567F723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EC7E8846-3342-EE44-A776-6F69BAF38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D7C7CA6-C20F-1443-ABA6-FB87916F30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4437063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altLang="en-VN" noProof="0"/>
              <a:t>Click to edit Master title style</a:t>
            </a:r>
            <a:endParaRPr lang="ru-RU" altLang="en-VN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C2EBB8E-DBAB-FE43-A774-8F71FB9EF0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5157788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VN" noProof="0"/>
              <a:t>Click to edit Master subtitle style</a:t>
            </a:r>
            <a:endParaRPr lang="ru-RU" altLang="en-VN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E932-0F46-7D45-BB5A-179E79AD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14186-F1FC-6141-B9E8-DE7DEE85E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179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FE4B3-73D7-5942-84D0-992937B58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51613" y="333375"/>
            <a:ext cx="1908175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70853-EC05-1D46-B891-F078C5AE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27088" y="333375"/>
            <a:ext cx="5572125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688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89CC-FA3F-4C47-8CA1-3B710841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0F29F-C4EC-E945-97B9-FAADB68A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891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2039-2842-BA4E-9BC0-D422AF3A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063D9-9ED9-7E46-8C3A-2623F0DD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97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0C1B-F490-2542-8E67-802B4A48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838B-6299-0F43-AFFA-2162329D3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088" y="1268413"/>
            <a:ext cx="3667125" cy="4894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4C708-D872-6748-837C-7EFDD1692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668712" cy="4894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973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75AA-D217-5043-98E3-EB770D48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F103A-C5BB-8A40-B794-F6FED1199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6AC9-F175-CC4D-82E3-1A2751226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981F0-A7D4-AC43-BC7B-79A022DDF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2A9AB-7A55-5448-BF8C-DA304211A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210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17D7-48A2-334B-AF24-FFA7D61E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919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8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8A48-D3A2-3C4D-AD07-B1B600FD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717-F82F-CD46-8AAD-A31D4329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753BA-DDDA-674F-B3A8-1BCEB08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93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490B-5BCC-6F4A-AEE7-12B2A528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515B5-77EF-6643-AA2E-4987C7581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5DA66-B003-224E-AA72-C0116C7CE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54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284FA78-2825-444E-AE55-1939997D4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333375"/>
            <a:ext cx="763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VN"/>
              <a:t>Click to edit Master title style</a:t>
            </a:r>
            <a:endParaRPr lang="ru-RU" altLang="en-V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6716C2F-15E1-B04F-ADBC-98917CE3E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268413"/>
            <a:ext cx="7488237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VN"/>
              <a:t>Click to edit Master text styles</a:t>
            </a:r>
          </a:p>
          <a:p>
            <a:pPr lvl="1"/>
            <a:r>
              <a:rPr lang="en-US" altLang="en-VN"/>
              <a:t>Second level</a:t>
            </a:r>
          </a:p>
          <a:p>
            <a:pPr lvl="2"/>
            <a:r>
              <a:rPr lang="en-US" altLang="en-VN"/>
              <a:t>Third level</a:t>
            </a:r>
          </a:p>
          <a:p>
            <a:pPr lvl="3"/>
            <a:r>
              <a:rPr lang="en-US" altLang="en-VN"/>
              <a:t>Fourth level</a:t>
            </a:r>
          </a:p>
          <a:p>
            <a:pPr lvl="4"/>
            <a:r>
              <a:rPr lang="en-US" altLang="en-VN"/>
              <a:t>Fifth level</a:t>
            </a:r>
            <a:endParaRPr lang="ru-RU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19CF6AF-B648-3740-B5AD-0D8F85E95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0301" y="4077072"/>
            <a:ext cx="6256850" cy="1438646"/>
          </a:xfrm>
          <a:noFill/>
        </p:spPr>
        <p:txBody>
          <a:bodyPr/>
          <a:lstStyle/>
          <a:p>
            <a:r>
              <a:rPr lang="en-US" altLang="en-VN" sz="3600" dirty="0">
                <a:latin typeface="Arial" panose="020B0604020202020204" pitchFamily="34" charset="0"/>
                <a:cs typeface="Arial" panose="020B0604020202020204" pitchFamily="34" charset="0"/>
              </a:rPr>
              <a:t>Solutions for Liquor Recommendation System based on Images </a:t>
            </a:r>
            <a:endParaRPr lang="uk-UA" alt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05A0CBD-7A72-5748-9132-98461554CE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7457" y="6196314"/>
            <a:ext cx="5975895" cy="4323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VN" dirty="0">
                <a:latin typeface="Arial" panose="020B0604020202020204" pitchFamily="34" charset="0"/>
                <a:cs typeface="Arial" panose="020B0604020202020204" pitchFamily="34" charset="0"/>
              </a:rPr>
              <a:t>Asian Frontier ft Sun Asterisk</a:t>
            </a:r>
            <a:endParaRPr lang="uk-UA" alt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DE396-689B-E648-93F3-EDAB20669A07}"/>
              </a:ext>
            </a:extLst>
          </p:cNvPr>
          <p:cNvSpPr txBox="1"/>
          <p:nvPr/>
        </p:nvSpPr>
        <p:spPr>
          <a:xfrm>
            <a:off x="2844800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7CA8-C060-A347-8EA6-C49437C8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95AE-D147-0643-81D2-C129057D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000" dirty="0"/>
              <a:t>For commercial purpose, images-based images algorithm has been recommened more than OCR algorithm</a:t>
            </a:r>
          </a:p>
          <a:p>
            <a:r>
              <a:rPr lang="en-VN" sz="2000" dirty="0"/>
              <a:t>With images-based images algorithm, products recommended are more diverse, more approachable to end users</a:t>
            </a:r>
          </a:p>
          <a:p>
            <a:r>
              <a:rPr lang="en-VN" sz="2000" dirty="0"/>
              <a:t>Scores:</a:t>
            </a:r>
          </a:p>
          <a:p>
            <a:pPr lvl="1"/>
            <a:r>
              <a:rPr lang="en-VN" sz="1600" b="0" dirty="0"/>
              <a:t>Images-based images: 4/5</a:t>
            </a:r>
          </a:p>
          <a:p>
            <a:pPr lvl="1"/>
            <a:r>
              <a:rPr lang="en-VN" sz="1600" b="0" dirty="0"/>
              <a:t>OCR: 2/5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6569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D608-FEA3-AC41-B2BA-71829BE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3E4AA-66CA-8543-ACB9-D61278575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VN" sz="3200" dirty="0"/>
          </a:p>
          <a:p>
            <a:pPr marL="0" indent="0" algn="ctr">
              <a:buNone/>
            </a:pPr>
            <a:endParaRPr lang="en-VN" sz="3200" dirty="0"/>
          </a:p>
          <a:p>
            <a:pPr marL="0" indent="0" algn="ctr">
              <a:buNone/>
            </a:pPr>
            <a:endParaRPr lang="en-VN" sz="3200" dirty="0"/>
          </a:p>
          <a:p>
            <a:pPr marL="0" indent="0" algn="ctr">
              <a:buNone/>
            </a:pPr>
            <a:r>
              <a:rPr lang="en-VN" sz="32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43616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A7DE94B-B9FA-7745-BF1B-6B1301AA1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6552728" cy="649287"/>
          </a:xfrm>
        </p:spPr>
        <p:txBody>
          <a:bodyPr/>
          <a:lstStyle/>
          <a:p>
            <a:r>
              <a:rPr lang="en-US" altLang="en-VN" sz="3600" b="1" dirty="0">
                <a:latin typeface="Tahoma" panose="020B0604030504040204" pitchFamily="34" charset="0"/>
              </a:rPr>
              <a:t>Presentation Content</a:t>
            </a:r>
            <a:endParaRPr lang="uk-UA" altLang="en-VN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1F3386F-4D95-0647-BD3C-AB5E34EE6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0338" y="1125538"/>
            <a:ext cx="6119812" cy="5472112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VN" sz="2000" dirty="0"/>
              <a:t>Recommendation-based Images System Introduction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VN" sz="2000" dirty="0"/>
              <a:t>Possible solution for liquor recommendation-based images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VN" sz="2000" dirty="0"/>
              <a:t>OCR (Optical Character Recognition) Algorithm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VN" sz="2000" dirty="0"/>
              <a:t>Images-based images search Algorithm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VN" sz="2000" dirty="0"/>
              <a:t>Conclusion</a:t>
            </a:r>
          </a:p>
          <a:p>
            <a:pPr marL="0" indent="0">
              <a:lnSpc>
                <a:spcPct val="90000"/>
              </a:lnSpc>
              <a:buNone/>
            </a:pPr>
            <a:endParaRPr lang="uk-UA" altLang="en-V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361F0E2D-E9B7-6D4C-897C-F0F1CB21A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17474"/>
            <a:ext cx="7056438" cy="863253"/>
          </a:xfrm>
        </p:spPr>
        <p:txBody>
          <a:bodyPr/>
          <a:lstStyle/>
          <a:p>
            <a:r>
              <a:rPr lang="en-US" altLang="en-VN" sz="2800" b="1" dirty="0">
                <a:solidFill>
                  <a:schemeClr val="tx1"/>
                </a:solidFill>
              </a:rPr>
              <a:t>I. Recommendation-based Images System Introduction</a:t>
            </a:r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CAD12019-6DA5-9A4E-8B79-69D8E20F4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196752"/>
            <a:ext cx="7056438" cy="5545361"/>
          </a:xfrm>
        </p:spPr>
        <p:txBody>
          <a:bodyPr/>
          <a:lstStyle/>
          <a:p>
            <a:pPr marL="0" indent="0">
              <a:buNone/>
            </a:pPr>
            <a:r>
              <a:rPr lang="en-US" altLang="en-VN" sz="1800" dirty="0">
                <a:solidFill>
                  <a:schemeClr val="tx1"/>
                </a:solidFill>
              </a:rPr>
              <a:t>- Operating system: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304B-E637-414A-9144-DCBAC4F0D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70" y="1844824"/>
            <a:ext cx="5832648" cy="4824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F666-2E04-194A-9FEB-1B40DE62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88639"/>
            <a:ext cx="7632700" cy="936105"/>
          </a:xfrm>
        </p:spPr>
        <p:txBody>
          <a:bodyPr/>
          <a:lstStyle/>
          <a:p>
            <a:r>
              <a:rPr lang="en-US" sz="2800" dirty="0"/>
              <a:t>II. Solutions</a:t>
            </a:r>
            <a:endParaRPr lang="en-V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FFAA-D463-DF4F-A513-1599C992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268760"/>
            <a:ext cx="7488237" cy="51822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1800" dirty="0"/>
              <a:t>There are two possible ways to build liquor recommendation-based images system</a:t>
            </a:r>
          </a:p>
          <a:p>
            <a:pPr lvl="1">
              <a:lnSpc>
                <a:spcPct val="150000"/>
              </a:lnSpc>
            </a:pPr>
            <a:r>
              <a:rPr lang="en-VN" sz="1600" b="0" dirty="0"/>
              <a:t>OCR (Optical Character Recognition)</a:t>
            </a:r>
            <a:r>
              <a:rPr lang="en-VN" sz="1600" dirty="0"/>
              <a:t> </a:t>
            </a:r>
            <a:r>
              <a:rPr lang="en-VN" sz="1600" b="0" dirty="0"/>
              <a:t>algorithm</a:t>
            </a:r>
            <a:endParaRPr lang="en-VN" sz="1600" dirty="0"/>
          </a:p>
          <a:p>
            <a:pPr lvl="1">
              <a:lnSpc>
                <a:spcPct val="150000"/>
              </a:lnSpc>
            </a:pPr>
            <a:r>
              <a:rPr lang="en-VN" sz="1600" b="0" dirty="0"/>
              <a:t>Image-based images search algorithm</a:t>
            </a:r>
          </a:p>
          <a:p>
            <a:pPr>
              <a:lnSpc>
                <a:spcPct val="150000"/>
              </a:lnSpc>
            </a:pP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09080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861D-BB90-154A-9B54-7BA9C99C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III. OCR (Optical Character Recognition)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6E061C-779F-4F44-93FC-5B3501BB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000" dirty="0"/>
              <a:t>Common pipeline: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Detect area that contain label such as product name, year of manufacture, etc…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Using a machine model to recognize text from the area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After retrieving text, we can find similar products that has similar text label from database.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Return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E48CC-0DD5-614E-B13D-FBB81E2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804498"/>
            <a:ext cx="4679429" cy="23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5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3872-140F-214D-89D0-C51EE04E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III. OCR (Optical Character Recognition)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9AF1-0667-FE45-9827-5C05A73F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268412"/>
            <a:ext cx="7488237" cy="51849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VN" sz="2000" dirty="0"/>
              <a:t>Advantages</a:t>
            </a:r>
          </a:p>
          <a:p>
            <a:pPr marL="914400" lvl="1" indent="-514350"/>
            <a:r>
              <a:rPr lang="en-VN" sz="1600" b="0" dirty="0"/>
              <a:t>Having ability in taking advantage of text label in each product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2000" dirty="0"/>
              <a:t>Disadvantages</a:t>
            </a:r>
          </a:p>
          <a:p>
            <a:pPr marL="914400" lvl="1" indent="-514350"/>
            <a:r>
              <a:rPr lang="en-VN" sz="1600" b="0" dirty="0"/>
              <a:t>Depending too much on languages, being unable to scale the whole system</a:t>
            </a:r>
          </a:p>
          <a:p>
            <a:pPr marL="914400" lvl="1" indent="-514350"/>
            <a:r>
              <a:rPr lang="en-VN" sz="1600" b="0" dirty="0"/>
              <a:t>Due to the diversity of color, font of text; therefore, it’s more hard to recognize text accurately from the liquor label</a:t>
            </a:r>
          </a:p>
          <a:p>
            <a:pPr marL="914400" lvl="1" indent="-514350"/>
            <a:r>
              <a:rPr lang="en-VN" sz="1600" b="0" dirty="0"/>
              <a:t>Requiring many phases to get results -&gt; time response is large -&gt; bad performance</a:t>
            </a:r>
          </a:p>
          <a:p>
            <a:pPr marL="914400" lvl="1" indent="-514350"/>
            <a:r>
              <a:rPr lang="en-VN" sz="1600" b="0" dirty="0"/>
              <a:t>Depending too much on the sence of image captured by users</a:t>
            </a:r>
            <a:endParaRPr lang="en-VN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Most Application fields</a:t>
            </a:r>
            <a:endParaRPr lang="en-US" sz="1600" dirty="0"/>
          </a:p>
          <a:p>
            <a:pPr lvl="1"/>
            <a:r>
              <a:rPr lang="en-US" sz="1600" b="0" dirty="0"/>
              <a:t>Text retriever from documents</a:t>
            </a:r>
          </a:p>
          <a:p>
            <a:pPr lvl="1"/>
            <a:r>
              <a:rPr lang="en-VN" sz="1600" b="0" dirty="0"/>
              <a:t>Analyzing text from documents to find hidden pattern.</a:t>
            </a:r>
          </a:p>
          <a:p>
            <a:pPr marL="400050" lvl="1" indent="0">
              <a:buNone/>
            </a:pPr>
            <a:endParaRPr lang="en-VN" sz="1600" b="0" dirty="0"/>
          </a:p>
          <a:p>
            <a:pPr marL="914400" lvl="1" indent="-514350"/>
            <a:endParaRPr lang="en-VN" sz="1600" b="0" dirty="0"/>
          </a:p>
          <a:p>
            <a:pPr marL="914400" lvl="1" indent="-514350"/>
            <a:endParaRPr lang="en-VN" sz="1600" b="0" dirty="0"/>
          </a:p>
        </p:txBody>
      </p:sp>
    </p:spTree>
    <p:extLst>
      <p:ext uri="{BB962C8B-B14F-4D97-AF65-F5344CB8AC3E}">
        <p14:creationId xmlns:p14="http://schemas.microsoft.com/office/powerpoint/2010/main" val="168776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421B-16D8-FE45-AEE3-5A1CB080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333374"/>
            <a:ext cx="7921376" cy="1007394"/>
          </a:xfrm>
        </p:spPr>
        <p:txBody>
          <a:bodyPr/>
          <a:lstStyle/>
          <a:p>
            <a:r>
              <a:rPr lang="en-VN" dirty="0"/>
              <a:t>IV. </a:t>
            </a:r>
            <a:r>
              <a:rPr lang="en-US" altLang="en-VN" dirty="0"/>
              <a:t>Images-based images search Algorithm</a:t>
            </a:r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E9333-6460-A04C-B26A-A633507B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556791"/>
            <a:ext cx="7488237" cy="4967833"/>
          </a:xfrm>
        </p:spPr>
        <p:txBody>
          <a:bodyPr/>
          <a:lstStyle/>
          <a:p>
            <a:r>
              <a:rPr lang="en-VN" sz="2000" dirty="0"/>
              <a:t>Common pipeline: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Detect area that mostly contain liquor bottle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Using the bottle image detected as an input of recommendation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The system will find similar products from database based on color, shape of the bottle, shape of the product label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b="0" dirty="0"/>
              <a:t>Return results</a:t>
            </a:r>
          </a:p>
          <a:p>
            <a:pPr marL="800100" lvl="1" indent="-342900">
              <a:buFont typeface="+mj-lt"/>
              <a:buAutoNum type="arabicPeriod"/>
            </a:pPr>
            <a:endParaRPr lang="en-V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FC0EF-E8A8-5C41-9C29-6D9BB7D8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501008"/>
            <a:ext cx="4391397" cy="30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848C-2D7D-834B-B33F-38B11824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333375"/>
            <a:ext cx="7921376" cy="863378"/>
          </a:xfrm>
        </p:spPr>
        <p:txBody>
          <a:bodyPr/>
          <a:lstStyle/>
          <a:p>
            <a:r>
              <a:rPr lang="en-VN" dirty="0"/>
              <a:t>IV. </a:t>
            </a:r>
            <a:r>
              <a:rPr lang="en-US" altLang="en-VN" dirty="0"/>
              <a:t>Images-based images search Algorithm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845B-91D5-934B-8CB6-607DE0B9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340768"/>
            <a:ext cx="7488237" cy="4821907"/>
          </a:xfrm>
        </p:spPr>
        <p:txBody>
          <a:bodyPr/>
          <a:lstStyle/>
          <a:p>
            <a:r>
              <a:rPr lang="en-VN" sz="2000" dirty="0"/>
              <a:t>Advantages</a:t>
            </a:r>
          </a:p>
          <a:p>
            <a:pPr lvl="1"/>
            <a:r>
              <a:rPr lang="en-VN" sz="1600" b="0" dirty="0"/>
              <a:t>Having ability in utilizing many features from images such as shape of bottle, color, shape of product label</a:t>
            </a:r>
          </a:p>
          <a:p>
            <a:pPr lvl="1"/>
            <a:r>
              <a:rPr lang="en-VN" sz="1600" b="0" dirty="0"/>
              <a:t>Only one phase required that detect the area of liquor bottle -&gt; search -&gt; better performance than OCR</a:t>
            </a:r>
          </a:p>
          <a:p>
            <a:pPr lvl="1"/>
            <a:r>
              <a:rPr lang="en-VN" sz="1600" b="0" dirty="0"/>
              <a:t>Suitable with the view of end user</a:t>
            </a:r>
          </a:p>
          <a:p>
            <a:pPr lvl="1"/>
            <a:r>
              <a:rPr lang="en-VN" sz="1600" b="0" dirty="0"/>
              <a:t>More intuitive, etc…</a:t>
            </a:r>
          </a:p>
          <a:p>
            <a:r>
              <a:rPr lang="en-VN" sz="2000" dirty="0"/>
              <a:t>Disadvantages</a:t>
            </a:r>
          </a:p>
          <a:p>
            <a:pPr lvl="1"/>
            <a:r>
              <a:rPr lang="en-VN" sz="1600" b="0" dirty="0"/>
              <a:t>Being unable in taking advantage of text label of each product.</a:t>
            </a:r>
          </a:p>
          <a:p>
            <a:r>
              <a:rPr lang="en-VN" sz="2000" dirty="0"/>
              <a:t>Application fields</a:t>
            </a:r>
          </a:p>
          <a:p>
            <a:pPr lvl="1"/>
            <a:r>
              <a:rPr lang="en-VN" sz="1600" b="0" dirty="0"/>
              <a:t>Face Recognition</a:t>
            </a:r>
          </a:p>
          <a:p>
            <a:pPr lvl="1"/>
            <a:r>
              <a:rPr lang="en-VN" sz="1600" b="0" dirty="0"/>
              <a:t>Fashion Look Up</a:t>
            </a:r>
          </a:p>
          <a:p>
            <a:pPr lvl="1"/>
            <a:r>
              <a:rPr lang="en-VN" sz="1600" b="0" dirty="0"/>
              <a:t>Car recommendation, etc…</a:t>
            </a:r>
          </a:p>
          <a:p>
            <a:pPr lvl="1"/>
            <a:endParaRPr lang="en-VN" sz="16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C552D-C324-FE4A-BF4B-BF626B07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175745"/>
            <a:ext cx="2951237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8A8E-A27E-784A-AB9A-AE5C749C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BA8E-2461-B145-8B0D-405C1300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052736"/>
            <a:ext cx="7488237" cy="5109939"/>
          </a:xfrm>
        </p:spPr>
        <p:txBody>
          <a:bodyPr/>
          <a:lstStyle/>
          <a:p>
            <a:r>
              <a:rPr lang="en-VN" sz="2000" dirty="0"/>
              <a:t>An example:</a:t>
            </a:r>
          </a:p>
          <a:p>
            <a:endParaRPr lang="en-V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B2CF-1BC5-5B4B-A3C4-F8941AD2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628799"/>
            <a:ext cx="6144914" cy="45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343</TotalTime>
  <Words>416</Words>
  <Application>Microsoft Macintosh PowerPoint</Application>
  <PresentationFormat>On-screen Show (4:3)</PresentationFormat>
  <Paragraphs>65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Tahoma</vt:lpstr>
      <vt:lpstr>template</vt:lpstr>
      <vt:lpstr>Solutions for Liquor Recommendation System based on Images </vt:lpstr>
      <vt:lpstr>Presentation Content</vt:lpstr>
      <vt:lpstr>I. Recommendation-based Images System Introduction</vt:lpstr>
      <vt:lpstr>II. Solutions</vt:lpstr>
      <vt:lpstr>III. OCR (Optical Character Recognition)</vt:lpstr>
      <vt:lpstr>III. OCR (Optical Character Recognition)</vt:lpstr>
      <vt:lpstr>IV. Images-based images search Algorithm</vt:lpstr>
      <vt:lpstr>IV. Images-based images search Algorithm</vt:lpstr>
      <vt:lpstr>V. Conclusion</vt:lpstr>
      <vt:lpstr>V.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87</cp:revision>
  <cp:lastPrinted>2020-01-23T01:37:26Z</cp:lastPrinted>
  <dcterms:created xsi:type="dcterms:W3CDTF">2020-01-22T06:21:29Z</dcterms:created>
  <dcterms:modified xsi:type="dcterms:W3CDTF">2020-01-24T07:47:00Z</dcterms:modified>
</cp:coreProperties>
</file>